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60" r:id="rId3"/>
    <p:sldId id="257" r:id="rId4"/>
    <p:sldId id="258" r:id="rId5"/>
    <p:sldId id="259" r:id="rId6"/>
    <p:sldId id="261" r:id="rId7"/>
    <p:sldId id="262" r:id="rId8"/>
    <p:sldId id="265" r:id="rId9"/>
    <p:sldId id="264" r:id="rId10"/>
    <p:sldId id="263" r:id="rId11"/>
    <p:sldId id="271" r:id="rId12"/>
    <p:sldId id="268" r:id="rId13"/>
    <p:sldId id="272" r:id="rId14"/>
    <p:sldId id="270" r:id="rId15"/>
    <p:sldId id="269" r:id="rId16"/>
    <p:sldId id="266" r:id="rId17"/>
    <p:sldId id="267" r:id="rId18"/>
    <p:sldId id="273" r:id="rId19"/>
    <p:sldId id="275" r:id="rId20"/>
    <p:sldId id="274" r:id="rId21"/>
    <p:sldId id="27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7"/>
    <a:srgbClr val="C809FF"/>
    <a:srgbClr val="25FF11"/>
    <a:srgbClr val="1BD7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96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F10D463-BEA7-7A40-8ADB-8D34ED65548B}"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10D463-BEA7-7A40-8ADB-8D34ED65548B}"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0D463-BEA7-7A40-8ADB-8D34ED65548B}"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0D463-BEA7-7A40-8ADB-8D34ED65548B}"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10D463-BEA7-7A40-8ADB-8D34ED65548B}"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10D463-BEA7-7A40-8ADB-8D34ED65548B}"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10D463-BEA7-7A40-8ADB-8D34ED65548B}" type="datetimeFigureOut">
              <a:rPr lang="en-US" smtClean="0"/>
              <a:t>1/14/15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10D463-BEA7-7A40-8ADB-8D34ED65548B}" type="datetimeFigureOut">
              <a:rPr lang="en-US" smtClean="0"/>
              <a:t>1/14/15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0D463-BEA7-7A40-8ADB-8D34ED65548B}" type="datetimeFigureOut">
              <a:rPr lang="en-US" smtClean="0"/>
              <a:t>1/14/15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0D463-BEA7-7A40-8ADB-8D34ED65548B}"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0D463-BEA7-7A40-8ADB-8D34ED65548B}"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B4597-B90F-F040-B6AB-3886EBA6871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0D463-BEA7-7A40-8ADB-8D34ED65548B}" type="datetimeFigureOut">
              <a:rPr lang="en-US" smtClean="0"/>
              <a:t>1/14/15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B4597-B90F-F040-B6AB-3886EBA68718}"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bgRnVhbfIKQ" TargetMode="Externa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27540"/>
            <a:ext cx="9144000" cy="1470025"/>
          </a:xfrm>
        </p:spPr>
        <p:txBody>
          <a:bodyPr>
            <a:noAutofit/>
          </a:bodyPr>
          <a:lstStyle/>
          <a:p>
            <a:r>
              <a:rPr lang="en-US" sz="11500" b="1" dirty="0" smtClean="0">
                <a:latin typeface="Herculanum"/>
                <a:cs typeface="Herculanum"/>
              </a:rPr>
              <a:t>Volcanoes</a:t>
            </a:r>
            <a:endParaRPr lang="en-US" sz="9600" b="1" dirty="0">
              <a:latin typeface="Herculanum"/>
              <a:cs typeface="Herculanum"/>
            </a:endParaRPr>
          </a:p>
        </p:txBody>
      </p:sp>
      <p:pic>
        <p:nvPicPr>
          <p:cNvPr id="4" name="Picture 3"/>
          <p:cNvPicPr>
            <a:picLocks noChangeAspect="1"/>
          </p:cNvPicPr>
          <p:nvPr/>
        </p:nvPicPr>
        <p:blipFill>
          <a:blip r:embed="rId2"/>
          <a:stretch>
            <a:fillRect/>
          </a:stretch>
        </p:blipFill>
        <p:spPr>
          <a:xfrm>
            <a:off x="1079500" y="2061493"/>
            <a:ext cx="6985000" cy="4965700"/>
          </a:xfrm>
          <a:prstGeom prst="rect">
            <a:avLst/>
          </a:prstGeom>
        </p:spPr>
      </p:pic>
    </p:spTree>
    <p:extLst>
      <p:ext uri="{BB962C8B-B14F-4D97-AF65-F5344CB8AC3E}">
        <p14:creationId xmlns:p14="http://schemas.microsoft.com/office/powerpoint/2010/main" val="2272420891"/>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par>
                          <p:cTn id="11" fill="hold">
                            <p:stCondLst>
                              <p:cond delay="1000"/>
                            </p:stCondLst>
                            <p:childTnLst>
                              <p:par>
                                <p:cTn id="12" presetID="32" presetClass="emph" presetSubtype="0" fill="hold" grpId="1" nodeType="afterEffect">
                                  <p:stCondLst>
                                    <p:cond delay="0"/>
                                  </p:stCondLst>
                                  <p:childTnLst>
                                    <p:animRot by="120000">
                                      <p:cBhvr>
                                        <p:cTn id="13" dur="200" fill="hold">
                                          <p:stCondLst>
                                            <p:cond delay="0"/>
                                          </p:stCondLst>
                                        </p:cTn>
                                        <p:tgtEl>
                                          <p:spTgt spid="2"/>
                                        </p:tgtEl>
                                        <p:attrNameLst>
                                          <p:attrName>r</p:attrName>
                                        </p:attrNameLst>
                                      </p:cBhvr>
                                    </p:animRot>
                                    <p:animRot by="-240000">
                                      <p:cBhvr>
                                        <p:cTn id="14" dur="400" fill="hold">
                                          <p:stCondLst>
                                            <p:cond delay="400"/>
                                          </p:stCondLst>
                                        </p:cTn>
                                        <p:tgtEl>
                                          <p:spTgt spid="2"/>
                                        </p:tgtEl>
                                        <p:attrNameLst>
                                          <p:attrName>r</p:attrName>
                                        </p:attrNameLst>
                                      </p:cBhvr>
                                    </p:animRot>
                                    <p:animRot by="240000">
                                      <p:cBhvr>
                                        <p:cTn id="15" dur="400" fill="hold">
                                          <p:stCondLst>
                                            <p:cond delay="800"/>
                                          </p:stCondLst>
                                        </p:cTn>
                                        <p:tgtEl>
                                          <p:spTgt spid="2"/>
                                        </p:tgtEl>
                                        <p:attrNameLst>
                                          <p:attrName>r</p:attrName>
                                        </p:attrNameLst>
                                      </p:cBhvr>
                                    </p:animRot>
                                    <p:animRot by="-240000">
                                      <p:cBhvr>
                                        <p:cTn id="16" dur="400" fill="hold">
                                          <p:stCondLst>
                                            <p:cond delay="1200"/>
                                          </p:stCondLst>
                                        </p:cTn>
                                        <p:tgtEl>
                                          <p:spTgt spid="2"/>
                                        </p:tgtEl>
                                        <p:attrNameLst>
                                          <p:attrName>r</p:attrName>
                                        </p:attrNameLst>
                                      </p:cBhvr>
                                    </p:animRot>
                                    <p:animRot by="120000">
                                      <p:cBhvr>
                                        <p:cTn id="17" dur="400" fill="hold">
                                          <p:stCondLst>
                                            <p:cond delay="1600"/>
                                          </p:stCondLst>
                                        </p:cTn>
                                        <p:tgtEl>
                                          <p:spTgt spid="2"/>
                                        </p:tgtEl>
                                        <p:attrNameLst>
                                          <p:attrName>r</p:attrName>
                                        </p:attrNameLst>
                                      </p:cBhvr>
                                    </p:animRot>
                                  </p:childTnLst>
                                </p:cTn>
                              </p:par>
                            </p:childTnLst>
                          </p:cTn>
                        </p:par>
                        <p:par>
                          <p:cTn id="18" fill="hold">
                            <p:stCondLst>
                              <p:cond delay="3000"/>
                            </p:stCondLst>
                            <p:childTnLst>
                              <p:par>
                                <p:cTn id="19" presetID="26" presetClass="emph" presetSubtype="0" fill="hold" nodeType="afterEffect">
                                  <p:stCondLst>
                                    <p:cond delay="0"/>
                                  </p:stCondLst>
                                  <p:childTnLst>
                                    <p:animEffect transition="out" filter="fade">
                                      <p:cBhvr>
                                        <p:cTn id="20" dur="1000" tmFilter="0, 0; .2, .5; .8, .5; 1, 0"/>
                                        <p:tgtEl>
                                          <p:spTgt spid="4"/>
                                        </p:tgtEl>
                                      </p:cBhvr>
                                    </p:animEffect>
                                    <p:animScale>
                                      <p:cBhvr>
                                        <p:cTn id="21" dur="500" autoRev="1" fill="hold"/>
                                        <p:tgtEl>
                                          <p:spTgt spid="4"/>
                                        </p:tgtEl>
                                      </p:cBhvr>
                                      <p:by x="105000" y="105000"/>
                                    </p:animScale>
                                  </p:childTnLst>
                                </p:cTn>
                              </p:par>
                            </p:childTnLst>
                          </p:cTn>
                        </p:par>
                        <p:par>
                          <p:cTn id="22" fill="hold">
                            <p:stCondLst>
                              <p:cond delay="4000"/>
                            </p:stCondLst>
                            <p:childTnLst>
                              <p:par>
                                <p:cTn id="23" presetID="32" presetClass="emph" presetSubtype="0" fill="hold" grpId="2" nodeType="afterEffect">
                                  <p:stCondLst>
                                    <p:cond delay="0"/>
                                  </p:stCondLst>
                                  <p:childTnLst>
                                    <p:animRot by="120000">
                                      <p:cBhvr>
                                        <p:cTn id="24" dur="200" fill="hold">
                                          <p:stCondLst>
                                            <p:cond delay="0"/>
                                          </p:stCondLst>
                                        </p:cTn>
                                        <p:tgtEl>
                                          <p:spTgt spid="2"/>
                                        </p:tgtEl>
                                        <p:attrNameLst>
                                          <p:attrName>r</p:attrName>
                                        </p:attrNameLst>
                                      </p:cBhvr>
                                    </p:animRot>
                                    <p:animRot by="-240000">
                                      <p:cBhvr>
                                        <p:cTn id="25" dur="400" fill="hold">
                                          <p:stCondLst>
                                            <p:cond delay="400"/>
                                          </p:stCondLst>
                                        </p:cTn>
                                        <p:tgtEl>
                                          <p:spTgt spid="2"/>
                                        </p:tgtEl>
                                        <p:attrNameLst>
                                          <p:attrName>r</p:attrName>
                                        </p:attrNameLst>
                                      </p:cBhvr>
                                    </p:animRot>
                                    <p:animRot by="240000">
                                      <p:cBhvr>
                                        <p:cTn id="26" dur="400" fill="hold">
                                          <p:stCondLst>
                                            <p:cond delay="800"/>
                                          </p:stCondLst>
                                        </p:cTn>
                                        <p:tgtEl>
                                          <p:spTgt spid="2"/>
                                        </p:tgtEl>
                                        <p:attrNameLst>
                                          <p:attrName>r</p:attrName>
                                        </p:attrNameLst>
                                      </p:cBhvr>
                                    </p:animRot>
                                    <p:animRot by="-240000">
                                      <p:cBhvr>
                                        <p:cTn id="27" dur="400" fill="hold">
                                          <p:stCondLst>
                                            <p:cond delay="1200"/>
                                          </p:stCondLst>
                                        </p:cTn>
                                        <p:tgtEl>
                                          <p:spTgt spid="2"/>
                                        </p:tgtEl>
                                        <p:attrNameLst>
                                          <p:attrName>r</p:attrName>
                                        </p:attrNameLst>
                                      </p:cBhvr>
                                    </p:animRot>
                                    <p:animRot by="120000">
                                      <p:cBhvr>
                                        <p:cTn id="28" dur="400" fill="hold">
                                          <p:stCondLst>
                                            <p:cond delay="16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lcano-Animat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6350000"/>
          </a:xfrm>
          <a:prstGeom prst="rect">
            <a:avLst/>
          </a:prstGeom>
        </p:spPr>
      </p:pic>
      <p:sp>
        <p:nvSpPr>
          <p:cNvPr id="5" name="TextBox 4"/>
          <p:cNvSpPr txBox="1"/>
          <p:nvPr/>
        </p:nvSpPr>
        <p:spPr>
          <a:xfrm>
            <a:off x="115460" y="16498"/>
            <a:ext cx="9028540" cy="2708434"/>
          </a:xfrm>
          <a:prstGeom prst="rect">
            <a:avLst/>
          </a:prstGeom>
          <a:noFill/>
        </p:spPr>
        <p:txBody>
          <a:bodyPr wrap="square" rtlCol="0">
            <a:spAutoFit/>
          </a:bodyPr>
          <a:lstStyle/>
          <a:p>
            <a:pPr algn="ctr"/>
            <a:r>
              <a:rPr lang="en-US" sz="3300" dirty="0" smtClean="0">
                <a:latin typeface="American Typewriter"/>
                <a:cs typeface="American Typewriter"/>
              </a:rPr>
              <a:t>There are openings in the surface of the Earth. Hot magma from the mantle is being turned about under the planet. Eventually, it finds the escape route, and explodes through the volcano.</a:t>
            </a:r>
            <a:endParaRPr lang="en-US" sz="3300" dirty="0">
              <a:latin typeface="American Typewriter"/>
              <a:cs typeface="American Typewriter"/>
            </a:endParaRPr>
          </a:p>
        </p:txBody>
      </p:sp>
    </p:spTree>
    <p:extLst>
      <p:ext uri="{BB962C8B-B14F-4D97-AF65-F5344CB8AC3E}">
        <p14:creationId xmlns:p14="http://schemas.microsoft.com/office/powerpoint/2010/main" val="378931934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2758"/>
            <a:ext cx="8229600" cy="1143000"/>
          </a:xfrm>
        </p:spPr>
        <p:txBody>
          <a:bodyPr>
            <a:noAutofit/>
          </a:bodyPr>
          <a:lstStyle/>
          <a:p>
            <a:r>
              <a:rPr lang="en-US" sz="13800" dirty="0" smtClean="0">
                <a:latin typeface="American Typewriter"/>
                <a:cs typeface="American Typewriter"/>
              </a:rPr>
              <a:t>Mount St. Helens</a:t>
            </a:r>
            <a:endParaRPr lang="en-US" sz="13800" dirty="0">
              <a:latin typeface="American Typewriter"/>
              <a:cs typeface="American Typewriter"/>
            </a:endParaRPr>
          </a:p>
        </p:txBody>
      </p:sp>
    </p:spTree>
    <p:extLst>
      <p:ext uri="{BB962C8B-B14F-4D97-AF65-F5344CB8AC3E}">
        <p14:creationId xmlns:p14="http://schemas.microsoft.com/office/powerpoint/2010/main" val="23458439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34" presetClass="emph" presetSubtype="0" fill="hold" grpId="1" nodeType="afterEffect">
                                  <p:stCondLst>
                                    <p:cond delay="0"/>
                                  </p:stCondLst>
                                  <p:iterate type="lt">
                                    <p:tmPct val="10000"/>
                                  </p:iterate>
                                  <p:childTnLst>
                                    <p:animMotion origin="layout" path="M 0.0 0.0 L 0.0 -0.07213" pathEditMode="relative" ptsTypes="">
                                      <p:cBhvr>
                                        <p:cTn id="10" dur="500" accel="50000" decel="50000" autoRev="1" fill="hold">
                                          <p:stCondLst>
                                            <p:cond delay="0"/>
                                          </p:stCondLst>
                                        </p:cTn>
                                        <p:tgtEl>
                                          <p:spTgt spid="4"/>
                                        </p:tgtEl>
                                        <p:attrNameLst>
                                          <p:attrName>ppt_x</p:attrName>
                                          <p:attrName>ppt_y</p:attrName>
                                        </p:attrNameLst>
                                      </p:cBhvr>
                                    </p:animMotion>
                                    <p:animRot by="1500000">
                                      <p:cBhvr>
                                        <p:cTn id="11" dur="250" fill="hold">
                                          <p:stCondLst>
                                            <p:cond delay="0"/>
                                          </p:stCondLst>
                                        </p:cTn>
                                        <p:tgtEl>
                                          <p:spTgt spid="4"/>
                                        </p:tgtEl>
                                        <p:attrNameLst>
                                          <p:attrName>r</p:attrName>
                                        </p:attrNameLst>
                                      </p:cBhvr>
                                    </p:animRot>
                                    <p:animRot by="-1500000">
                                      <p:cBhvr>
                                        <p:cTn id="12" dur="250" fill="hold">
                                          <p:stCondLst>
                                            <p:cond delay="250"/>
                                          </p:stCondLst>
                                        </p:cTn>
                                        <p:tgtEl>
                                          <p:spTgt spid="4"/>
                                        </p:tgtEl>
                                        <p:attrNameLst>
                                          <p:attrName>r</p:attrName>
                                        </p:attrNameLst>
                                      </p:cBhvr>
                                    </p:animRot>
                                    <p:animRot by="-1500000">
                                      <p:cBhvr>
                                        <p:cTn id="13" dur="250" fill="hold">
                                          <p:stCondLst>
                                            <p:cond delay="500"/>
                                          </p:stCondLst>
                                        </p:cTn>
                                        <p:tgtEl>
                                          <p:spTgt spid="4"/>
                                        </p:tgtEl>
                                        <p:attrNameLst>
                                          <p:attrName>r</p:attrName>
                                        </p:attrNameLst>
                                      </p:cBhvr>
                                    </p:animRot>
                                    <p:animRot by="1500000">
                                      <p:cBhvr>
                                        <p:cTn id="14" dur="250" fill="hold">
                                          <p:stCondLst>
                                            <p:cond delay="75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 y="197946"/>
            <a:ext cx="9022354" cy="6449738"/>
          </a:xfrm>
        </p:spPr>
        <p:txBody>
          <a:bodyPr>
            <a:normAutofit/>
          </a:bodyPr>
          <a:lstStyle/>
          <a:p>
            <a:pPr marL="0" indent="0" algn="ctr">
              <a:buNone/>
            </a:pPr>
            <a:r>
              <a:rPr lang="en-US" sz="3600" dirty="0" smtClean="0">
                <a:latin typeface="American Typewriter"/>
                <a:cs typeface="American Typewriter"/>
              </a:rPr>
              <a:t>On May 18, 1980, a “sleeping giant” woke up.</a:t>
            </a:r>
          </a:p>
          <a:p>
            <a:pPr marL="0" indent="0">
              <a:buNone/>
            </a:pPr>
            <a:endParaRPr lang="en-US" sz="1400" dirty="0" smtClean="0"/>
          </a:p>
          <a:p>
            <a:pPr>
              <a:lnSpc>
                <a:spcPct val="110000"/>
              </a:lnSpc>
            </a:pPr>
            <a:r>
              <a:rPr lang="en-US" dirty="0" smtClean="0">
                <a:latin typeface="Chalkboard"/>
                <a:cs typeface="Chalkboard"/>
              </a:rPr>
              <a:t>The release </a:t>
            </a:r>
            <a:r>
              <a:rPr lang="en-US" dirty="0">
                <a:latin typeface="Chalkboard"/>
                <a:cs typeface="Chalkboard"/>
              </a:rPr>
              <a:t>of pressure over the magma chamber created </a:t>
            </a:r>
            <a:r>
              <a:rPr lang="en-US" dirty="0" smtClean="0">
                <a:latin typeface="Chalkboard"/>
                <a:cs typeface="Chalkboard"/>
              </a:rPr>
              <a:t>a </a:t>
            </a:r>
            <a:r>
              <a:rPr lang="en-US" dirty="0">
                <a:latin typeface="Chalkboard"/>
                <a:cs typeface="Chalkboard"/>
              </a:rPr>
              <a:t>glowing cloud of </a:t>
            </a:r>
            <a:r>
              <a:rPr lang="en-US" dirty="0" smtClean="0">
                <a:latin typeface="Chalkboard"/>
                <a:cs typeface="Chalkboard"/>
              </a:rPr>
              <a:t>gas </a:t>
            </a:r>
            <a:r>
              <a:rPr lang="en-US" dirty="0">
                <a:latin typeface="Chalkboard"/>
                <a:cs typeface="Chalkboard"/>
              </a:rPr>
              <a:t>and rock debris </a:t>
            </a:r>
            <a:r>
              <a:rPr lang="en-US" dirty="0" smtClean="0">
                <a:latin typeface="Chalkboard"/>
                <a:cs typeface="Chalkboard"/>
              </a:rPr>
              <a:t>blew </a:t>
            </a:r>
            <a:r>
              <a:rPr lang="en-US" dirty="0">
                <a:latin typeface="Chalkboard"/>
                <a:cs typeface="Chalkboard"/>
              </a:rPr>
              <a:t>out of the mountain </a:t>
            </a:r>
            <a:r>
              <a:rPr lang="en-US" dirty="0" smtClean="0">
                <a:latin typeface="Chalkboard"/>
                <a:cs typeface="Chalkboard"/>
              </a:rPr>
              <a:t>face. The blast was so strong that all </a:t>
            </a:r>
            <a:r>
              <a:rPr lang="en-US" dirty="0">
                <a:latin typeface="Chalkboard"/>
                <a:cs typeface="Chalkboard"/>
              </a:rPr>
              <a:t>the </a:t>
            </a:r>
            <a:r>
              <a:rPr lang="en-US" dirty="0" smtClean="0">
                <a:latin typeface="Chalkboard"/>
                <a:cs typeface="Chalkboard"/>
              </a:rPr>
              <a:t>trunks of trees </a:t>
            </a:r>
            <a:r>
              <a:rPr lang="en-US" dirty="0">
                <a:latin typeface="Chalkboard"/>
                <a:cs typeface="Chalkboard"/>
              </a:rPr>
              <a:t>neatly aligned to the north. </a:t>
            </a:r>
            <a:r>
              <a:rPr lang="en-US" dirty="0" smtClean="0">
                <a:latin typeface="Chalkboard"/>
                <a:cs typeface="Chalkboard"/>
              </a:rPr>
              <a:t>The </a:t>
            </a:r>
            <a:r>
              <a:rPr lang="en-US" dirty="0">
                <a:latin typeface="Chalkboard"/>
                <a:cs typeface="Chalkboard"/>
              </a:rPr>
              <a:t>area devastated by the direct blast force covered an area of nearly 230 square </a:t>
            </a:r>
            <a:r>
              <a:rPr lang="en-US" dirty="0" smtClean="0">
                <a:latin typeface="Chalkboard"/>
                <a:cs typeface="Chalkboard"/>
              </a:rPr>
              <a:t>miles</a:t>
            </a:r>
            <a:endParaRPr lang="en-US" dirty="0">
              <a:latin typeface="Chalkboard"/>
              <a:cs typeface="Chalkboard"/>
            </a:endParaRPr>
          </a:p>
        </p:txBody>
      </p:sp>
    </p:spTree>
    <p:extLst>
      <p:ext uri="{BB962C8B-B14F-4D97-AF65-F5344CB8AC3E}">
        <p14:creationId xmlns:p14="http://schemas.microsoft.com/office/powerpoint/2010/main" val="140521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 calcmode="lin" valueType="num">
                                      <p:cBhvr>
                                        <p:cTn id="14" dur="1000" fill="hold"/>
                                        <p:tgtEl>
                                          <p:spTgt spid="4">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4">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892810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3928"/>
            <a:ext cx="8229600" cy="6400250"/>
          </a:xfrm>
        </p:spPr>
        <p:txBody>
          <a:bodyPr>
            <a:normAutofit lnSpcReduction="10000"/>
          </a:bodyPr>
          <a:lstStyle/>
          <a:p>
            <a:pPr marL="0" indent="0" algn="ctr">
              <a:lnSpc>
                <a:spcPct val="130000"/>
              </a:lnSpc>
              <a:buNone/>
            </a:pPr>
            <a:r>
              <a:rPr lang="en-US" dirty="0"/>
              <a:t>Shortly </a:t>
            </a:r>
            <a:r>
              <a:rPr lang="en-US" dirty="0" smtClean="0"/>
              <a:t>after, </a:t>
            </a:r>
            <a:r>
              <a:rPr lang="en-US" dirty="0"/>
              <a:t>a second, vertical explosion occurred at the summit of the volcano, sending a mushroom cloud of ash and gases more than 12 miles into the air. The cloud of ash darkened the skies, causing streetlights to come on as far away as Spokane, Wash., more than 300 miles </a:t>
            </a:r>
            <a:r>
              <a:rPr lang="en-US" dirty="0" smtClean="0"/>
              <a:t> </a:t>
            </a:r>
            <a:r>
              <a:rPr lang="en-US" dirty="0"/>
              <a:t>away. Ash continued to erupt for more than nine hours. Ultimately, an estimated 540 million tons </a:t>
            </a:r>
            <a:r>
              <a:rPr lang="en-US" dirty="0" smtClean="0"/>
              <a:t> </a:t>
            </a:r>
            <a:r>
              <a:rPr lang="en-US" dirty="0"/>
              <a:t>of ash drifted up to 2,200 square </a:t>
            </a:r>
            <a:r>
              <a:rPr lang="en-US" dirty="0" smtClean="0"/>
              <a:t>miles </a:t>
            </a:r>
            <a:r>
              <a:rPr lang="en-US" dirty="0"/>
              <a:t>settling over seven </a:t>
            </a:r>
            <a:r>
              <a:rPr lang="en-US" dirty="0" smtClean="0"/>
              <a:t>states</a:t>
            </a:r>
            <a:endParaRPr lang="en-US" dirty="0"/>
          </a:p>
        </p:txBody>
      </p:sp>
    </p:spTree>
    <p:extLst>
      <p:ext uri="{BB962C8B-B14F-4D97-AF65-F5344CB8AC3E}">
        <p14:creationId xmlns:p14="http://schemas.microsoft.com/office/powerpoint/2010/main" val="37166131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helensashdeposi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420" y="791783"/>
            <a:ext cx="7786840" cy="5295051"/>
          </a:xfrm>
          <a:prstGeom prst="rect">
            <a:avLst/>
          </a:prstGeom>
        </p:spPr>
      </p:pic>
    </p:spTree>
    <p:extLst>
      <p:ext uri="{BB962C8B-B14F-4D97-AF65-F5344CB8AC3E}">
        <p14:creationId xmlns:p14="http://schemas.microsoft.com/office/powerpoint/2010/main" val="25503152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272"/>
            <a:ext cx="8229600" cy="1143000"/>
          </a:xfrm>
        </p:spPr>
        <p:txBody>
          <a:bodyPr>
            <a:normAutofit/>
          </a:bodyPr>
          <a:lstStyle/>
          <a:p>
            <a:r>
              <a:rPr lang="en-US" sz="6600" dirty="0" smtClean="0">
                <a:latin typeface="Chalkduster"/>
                <a:cs typeface="Chalkduster"/>
              </a:rPr>
              <a:t>Before</a:t>
            </a:r>
            <a:endParaRPr lang="en-US" sz="6600" dirty="0">
              <a:latin typeface="Chalkduster"/>
              <a:cs typeface="Chalkduster"/>
            </a:endParaRPr>
          </a:p>
        </p:txBody>
      </p:sp>
      <p:pic>
        <p:nvPicPr>
          <p:cNvPr id="6" name="Picture 5"/>
          <p:cNvPicPr>
            <a:picLocks noChangeAspect="1"/>
          </p:cNvPicPr>
          <p:nvPr/>
        </p:nvPicPr>
        <p:blipFill rotWithShape="1">
          <a:blip r:embed="rId2"/>
          <a:srcRect b="29741"/>
          <a:stretch/>
        </p:blipFill>
        <p:spPr>
          <a:xfrm>
            <a:off x="329884" y="1812906"/>
            <a:ext cx="8566701" cy="40429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30951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290"/>
            <a:ext cx="8229600" cy="1143000"/>
          </a:xfrm>
        </p:spPr>
        <p:txBody>
          <a:bodyPr>
            <a:noAutofit/>
          </a:bodyPr>
          <a:lstStyle/>
          <a:p>
            <a:r>
              <a:rPr lang="en-US" sz="7200" b="1" dirty="0" smtClean="0">
                <a:latin typeface="Chalkduster"/>
                <a:cs typeface="Chalkduster"/>
              </a:rPr>
              <a:t>After</a:t>
            </a:r>
            <a:endParaRPr lang="en-US" sz="8000" b="1" dirty="0">
              <a:latin typeface="Chalkduster"/>
              <a:cs typeface="Chalkduster"/>
            </a:endParaRPr>
          </a:p>
        </p:txBody>
      </p:sp>
      <p:pic>
        <p:nvPicPr>
          <p:cNvPr id="4" name="Picture 3"/>
          <p:cNvPicPr>
            <a:picLocks noChangeAspect="1"/>
          </p:cNvPicPr>
          <p:nvPr/>
        </p:nvPicPr>
        <p:blipFill rotWithShape="1">
          <a:blip r:embed="rId2"/>
          <a:srcRect t="8352" r="9628" b="9505"/>
          <a:stretch/>
        </p:blipFill>
        <p:spPr>
          <a:xfrm>
            <a:off x="423181" y="1501220"/>
            <a:ext cx="8263619" cy="5113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93971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36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00274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93566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413" y="1006376"/>
            <a:ext cx="5195690" cy="4525963"/>
          </a:xfrm>
        </p:spPr>
        <p:txBody>
          <a:bodyPr>
            <a:noAutofit/>
          </a:bodyPr>
          <a:lstStyle/>
          <a:p>
            <a:pPr marL="0" indent="0" algn="ctr">
              <a:buNone/>
            </a:pPr>
            <a:r>
              <a:rPr lang="en-US" sz="4000" dirty="0"/>
              <a:t>Volcanoes are openings in the Earth’s surface. When they are active they can let ash, gas and hot magma escape in </a:t>
            </a:r>
            <a:r>
              <a:rPr lang="en-US" sz="4000" dirty="0" smtClean="0"/>
              <a:t>spectacular </a:t>
            </a:r>
            <a:r>
              <a:rPr lang="en-US" sz="4000" dirty="0"/>
              <a:t>eruptions.</a:t>
            </a:r>
          </a:p>
        </p:txBody>
      </p:sp>
      <p:pic>
        <p:nvPicPr>
          <p:cNvPr id="5" name="Picture 4" descr="suvvr6.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104" y="709307"/>
            <a:ext cx="5422892" cy="5422892"/>
          </a:xfrm>
          <a:prstGeom prst="rect">
            <a:avLst/>
          </a:prstGeom>
        </p:spPr>
      </p:pic>
    </p:spTree>
    <p:extLst>
      <p:ext uri="{BB962C8B-B14F-4D97-AF65-F5344CB8AC3E}">
        <p14:creationId xmlns:p14="http://schemas.microsoft.com/office/powerpoint/2010/main" val="253777615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xmlns:p14="http://schemas.microsoft.com/office/powerpoint/2010/main" spd="slow">
        <p:checker/>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029850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halkduster"/>
                <a:cs typeface="Chalkduster"/>
              </a:rPr>
              <a:t>Click to play</a:t>
            </a:r>
            <a:endParaRPr lang="en-US" dirty="0">
              <a:latin typeface="Chalkduster"/>
              <a:cs typeface="Chalkduster"/>
            </a:endParaRPr>
          </a:p>
        </p:txBody>
      </p:sp>
      <p:pic>
        <p:nvPicPr>
          <p:cNvPr id="4" name="Picture 3">
            <a:hlinkClick r:id="rId2"/>
          </p:cNvPr>
          <p:cNvPicPr>
            <a:picLocks noChangeAspect="1"/>
          </p:cNvPicPr>
          <p:nvPr/>
        </p:nvPicPr>
        <p:blipFill>
          <a:blip r:embed="rId3"/>
          <a:stretch>
            <a:fillRect/>
          </a:stretch>
        </p:blipFill>
        <p:spPr>
          <a:xfrm>
            <a:off x="1237068" y="1761994"/>
            <a:ext cx="6653368" cy="4832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0604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6263"/>
            <a:ext cx="9144000" cy="1143000"/>
          </a:xfrm>
        </p:spPr>
        <p:txBody>
          <a:bodyPr>
            <a:noAutofit/>
          </a:bodyPr>
          <a:lstStyle/>
          <a:p>
            <a:r>
              <a:rPr lang="en-US" sz="5400" dirty="0" smtClean="0">
                <a:latin typeface="Malayalam MN"/>
                <a:cs typeface="Malayalam MN"/>
              </a:rPr>
              <a:t>Where do you find them?</a:t>
            </a:r>
            <a:endParaRPr lang="en-US" sz="5400" dirty="0">
              <a:latin typeface="Malayalam MN"/>
              <a:cs typeface="Malayalam MN"/>
            </a:endParaRPr>
          </a:p>
        </p:txBody>
      </p:sp>
      <p:pic>
        <p:nvPicPr>
          <p:cNvPr id="4" name="Picture 3"/>
          <p:cNvPicPr>
            <a:picLocks noChangeAspect="1"/>
          </p:cNvPicPr>
          <p:nvPr/>
        </p:nvPicPr>
        <p:blipFill>
          <a:blip r:embed="rId2"/>
          <a:stretch>
            <a:fillRect/>
          </a:stretch>
        </p:blipFill>
        <p:spPr>
          <a:xfrm>
            <a:off x="98964" y="1284165"/>
            <a:ext cx="8966200" cy="5359400"/>
          </a:xfrm>
          <a:prstGeom prst="rect">
            <a:avLst/>
          </a:prstGeom>
          <a:ln w="57150" cap="sq" cmpd="sng">
            <a:solidFill>
              <a:srgbClr val="FFFF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577870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88" y="-148455"/>
            <a:ext cx="5334000" cy="6858000"/>
          </a:xfrm>
        </p:spPr>
        <p:txBody>
          <a:bodyPr>
            <a:noAutofit/>
          </a:bodyPr>
          <a:lstStyle/>
          <a:p>
            <a:pPr marL="0" indent="0" algn="ctr">
              <a:buNone/>
            </a:pPr>
            <a:r>
              <a:rPr lang="en-US" sz="3300" dirty="0">
                <a:latin typeface="Chalkboard"/>
                <a:cs typeface="Chalkboard"/>
              </a:rPr>
              <a:t>Volcanoes are usually located where tectonic plates meet. This is especially true for the Pacific </a:t>
            </a:r>
            <a:r>
              <a:rPr lang="en-US" sz="3300" dirty="0">
                <a:solidFill>
                  <a:srgbClr val="FF0000"/>
                </a:solidFill>
                <a:latin typeface="Chalkboard"/>
                <a:cs typeface="Chalkboard"/>
              </a:rPr>
              <a:t>Ring of Fire</a:t>
            </a:r>
            <a:r>
              <a:rPr lang="en-US" sz="3300" dirty="0">
                <a:latin typeface="Chalkboard"/>
                <a:cs typeface="Chalkboard"/>
              </a:rPr>
              <a:t>, an area around the Pacific Ocean where over 75% of the volcanoes on Earth are found.</a:t>
            </a:r>
          </a:p>
        </p:txBody>
      </p:sp>
      <p:pic>
        <p:nvPicPr>
          <p:cNvPr id="4" name="Picture 3" descr="FuegoAshAni300x200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081" y="264080"/>
            <a:ext cx="3810000" cy="2540000"/>
          </a:xfrm>
          <a:prstGeom prst="rect">
            <a:avLst/>
          </a:prstGeom>
          <a:ln w="38100" cap="sq">
            <a:solidFill>
              <a:srgbClr val="FFFFFF"/>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5548422" y="3332090"/>
            <a:ext cx="3231080" cy="3200124"/>
          </a:xfrm>
          <a:prstGeom prst="ellipse">
            <a:avLst/>
          </a:prstGeom>
          <a:ln w="6350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965592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par>
                          <p:cTn id="10" fill="hold">
                            <p:stCondLst>
                              <p:cond delay="1000"/>
                            </p:stCondLst>
                            <p:childTnLst>
                              <p:par>
                                <p:cTn id="11" presetID="42" presetClass="entr" presetSubtype="0" fill="hold" nodeType="afterEffect">
                                  <p:stCondLst>
                                    <p:cond delay="7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806"/>
            <a:ext cx="8229600" cy="1143000"/>
          </a:xfrm>
        </p:spPr>
        <p:txBody>
          <a:bodyPr>
            <a:normAutofit/>
          </a:bodyPr>
          <a:lstStyle/>
          <a:p>
            <a:r>
              <a:rPr lang="en-US" sz="6600" b="1" dirty="0" smtClean="0">
                <a:solidFill>
                  <a:srgbClr val="FF0000"/>
                </a:solidFill>
                <a:latin typeface="Herculanum"/>
                <a:cs typeface="Herculanum"/>
              </a:rPr>
              <a:t>Ring of Fire</a:t>
            </a:r>
            <a:endParaRPr lang="en-US" sz="6600" b="1" dirty="0">
              <a:solidFill>
                <a:srgbClr val="FF0000"/>
              </a:solidFill>
              <a:latin typeface="Herculanum"/>
              <a:cs typeface="Herculanum"/>
            </a:endParaRPr>
          </a:p>
        </p:txBody>
      </p:sp>
      <p:pic>
        <p:nvPicPr>
          <p:cNvPr id="4" name="Picture 3"/>
          <p:cNvPicPr>
            <a:picLocks noChangeAspect="1"/>
          </p:cNvPicPr>
          <p:nvPr/>
        </p:nvPicPr>
        <p:blipFill>
          <a:blip r:embed="rId2"/>
          <a:stretch>
            <a:fillRect/>
          </a:stretch>
        </p:blipFill>
        <p:spPr>
          <a:xfrm>
            <a:off x="1079500" y="1286786"/>
            <a:ext cx="6985000" cy="5372100"/>
          </a:xfrm>
          <a:prstGeom prst="rect">
            <a:avLst/>
          </a:prstGeom>
          <a:ln w="57150" cap="sq" cmpd="sng">
            <a:solidFill>
              <a:srgbClr val="FFFF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7145476"/>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441864"/>
            <a:ext cx="9144000" cy="3443087"/>
          </a:xfrm>
        </p:spPr>
        <p:txBody>
          <a:bodyPr>
            <a:normAutofit/>
          </a:bodyPr>
          <a:lstStyle/>
          <a:p>
            <a:pPr marL="0" indent="0" algn="ctr">
              <a:buNone/>
            </a:pPr>
            <a:r>
              <a:rPr lang="en-US" sz="2800" dirty="0"/>
              <a:t>T</a:t>
            </a:r>
            <a:r>
              <a:rPr lang="en-US" sz="2800" dirty="0" smtClean="0"/>
              <a:t>hey </a:t>
            </a:r>
            <a:r>
              <a:rPr lang="en-US" sz="2800" dirty="0"/>
              <a:t>can also form in areas that contain abnormally hot rock inside the Earth. Known as mantle plumes, these hotspots are found at a number of locations around the globe with the most notable being in </a:t>
            </a:r>
            <a:r>
              <a:rPr lang="en-US" b="1" dirty="0">
                <a:solidFill>
                  <a:srgbClr val="FF0000"/>
                </a:solidFill>
                <a:latin typeface="Rockwell"/>
                <a:cs typeface="Rockwell"/>
              </a:rPr>
              <a:t>H</a:t>
            </a:r>
            <a:r>
              <a:rPr lang="en-US" b="1" dirty="0">
                <a:solidFill>
                  <a:srgbClr val="1BD7FF"/>
                </a:solidFill>
                <a:latin typeface="Rockwell"/>
                <a:cs typeface="Rockwell"/>
              </a:rPr>
              <a:t>a</a:t>
            </a:r>
            <a:r>
              <a:rPr lang="en-US" b="1" dirty="0">
                <a:solidFill>
                  <a:srgbClr val="FFFF00"/>
                </a:solidFill>
                <a:latin typeface="Rockwell"/>
                <a:cs typeface="Rockwell"/>
              </a:rPr>
              <a:t>w</a:t>
            </a:r>
            <a:r>
              <a:rPr lang="en-US" b="1" dirty="0">
                <a:solidFill>
                  <a:srgbClr val="25FF11"/>
                </a:solidFill>
                <a:latin typeface="Rockwell"/>
                <a:cs typeface="Rockwell"/>
              </a:rPr>
              <a:t>a</a:t>
            </a:r>
            <a:r>
              <a:rPr lang="en-US" b="1" dirty="0">
                <a:solidFill>
                  <a:srgbClr val="C809FF"/>
                </a:solidFill>
                <a:latin typeface="Rockwell"/>
                <a:cs typeface="Rockwell"/>
              </a:rPr>
              <a:t>i</a:t>
            </a:r>
            <a:r>
              <a:rPr lang="en-US" b="1" dirty="0">
                <a:solidFill>
                  <a:srgbClr val="FF7E07"/>
                </a:solidFill>
                <a:latin typeface="Rockwell"/>
                <a:cs typeface="Rockwell"/>
              </a:rPr>
              <a:t>i</a:t>
            </a:r>
            <a:r>
              <a:rPr lang="en-US" sz="2800" dirty="0"/>
              <a:t>.</a:t>
            </a:r>
          </a:p>
        </p:txBody>
      </p:sp>
      <p:pic>
        <p:nvPicPr>
          <p:cNvPr id="4" name="Picture 3"/>
          <p:cNvPicPr>
            <a:picLocks noChangeAspect="1"/>
          </p:cNvPicPr>
          <p:nvPr/>
        </p:nvPicPr>
        <p:blipFill>
          <a:blip r:embed="rId2"/>
          <a:stretch>
            <a:fillRect/>
          </a:stretch>
        </p:blipFill>
        <p:spPr>
          <a:xfrm>
            <a:off x="0" y="0"/>
            <a:ext cx="9144000" cy="3876440"/>
          </a:xfrm>
          <a:prstGeom prst="rect">
            <a:avLst/>
          </a:prstGeom>
          <a:ln>
            <a:solidFill>
              <a:srgbClr val="FFFFFF"/>
            </a:solidFill>
          </a:ln>
        </p:spPr>
      </p:pic>
    </p:spTree>
    <p:extLst>
      <p:ext uri="{BB962C8B-B14F-4D97-AF65-F5344CB8AC3E}">
        <p14:creationId xmlns:p14="http://schemas.microsoft.com/office/powerpoint/2010/main" val="23712336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80">
                                          <p:stCondLst>
                                            <p:cond delay="0"/>
                                          </p:stCondLst>
                                        </p:cTn>
                                        <p:tgtEl>
                                          <p:spTgt spid="4"/>
                                        </p:tgtEl>
                                      </p:cBhvr>
                                    </p:animEffect>
                                    <p:anim calcmode="lin" valueType="num">
                                      <p:cBhvr>
                                        <p:cTn id="1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gtEl>
                                      </p:cBhvr>
                                      <p:to x="100000" y="60000"/>
                                    </p:animScale>
                                    <p:animScale>
                                      <p:cBhvr>
                                        <p:cTn id="22" dur="166" decel="50000">
                                          <p:stCondLst>
                                            <p:cond delay="676"/>
                                          </p:stCondLst>
                                        </p:cTn>
                                        <p:tgtEl>
                                          <p:spTgt spid="4"/>
                                        </p:tgtEl>
                                      </p:cBhvr>
                                      <p:to x="100000" y="100000"/>
                                    </p:animScale>
                                    <p:animScale>
                                      <p:cBhvr>
                                        <p:cTn id="23" dur="26">
                                          <p:stCondLst>
                                            <p:cond delay="1312"/>
                                          </p:stCondLst>
                                        </p:cTn>
                                        <p:tgtEl>
                                          <p:spTgt spid="4"/>
                                        </p:tgtEl>
                                      </p:cBhvr>
                                      <p:to x="100000" y="80000"/>
                                    </p:animScale>
                                    <p:animScale>
                                      <p:cBhvr>
                                        <p:cTn id="24" dur="166" decel="50000">
                                          <p:stCondLst>
                                            <p:cond delay="1338"/>
                                          </p:stCondLst>
                                        </p:cTn>
                                        <p:tgtEl>
                                          <p:spTgt spid="4"/>
                                        </p:tgtEl>
                                      </p:cBhvr>
                                      <p:to x="100000" y="100000"/>
                                    </p:animScale>
                                    <p:animScale>
                                      <p:cBhvr>
                                        <p:cTn id="25" dur="26">
                                          <p:stCondLst>
                                            <p:cond delay="1642"/>
                                          </p:stCondLst>
                                        </p:cTn>
                                        <p:tgtEl>
                                          <p:spTgt spid="4"/>
                                        </p:tgtEl>
                                      </p:cBhvr>
                                      <p:to x="100000" y="90000"/>
                                    </p:animScale>
                                    <p:animScale>
                                      <p:cBhvr>
                                        <p:cTn id="26" dur="166" decel="50000">
                                          <p:stCondLst>
                                            <p:cond delay="1668"/>
                                          </p:stCondLst>
                                        </p:cTn>
                                        <p:tgtEl>
                                          <p:spTgt spid="4"/>
                                        </p:tgtEl>
                                      </p:cBhvr>
                                      <p:to x="100000" y="100000"/>
                                    </p:animScale>
                                    <p:animScale>
                                      <p:cBhvr>
                                        <p:cTn id="27" dur="26">
                                          <p:stCondLst>
                                            <p:cond delay="1808"/>
                                          </p:stCondLst>
                                        </p:cTn>
                                        <p:tgtEl>
                                          <p:spTgt spid="4"/>
                                        </p:tgtEl>
                                      </p:cBhvr>
                                      <p:to x="100000" y="95000"/>
                                    </p:animScale>
                                    <p:animScale>
                                      <p:cBhvr>
                                        <p:cTn id="2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48" y="-115321"/>
            <a:ext cx="8807930" cy="4525963"/>
          </a:xfrm>
        </p:spPr>
        <p:txBody>
          <a:bodyPr>
            <a:noAutofit/>
          </a:bodyPr>
          <a:lstStyle/>
          <a:p>
            <a:pPr marL="0" indent="0" algn="ctr">
              <a:buNone/>
            </a:pPr>
            <a:r>
              <a:rPr lang="en-US" sz="3600" dirty="0"/>
              <a:t>While we certainly have some big volcanoes here on Earth, the biggest known volcano in our solar system is actually on </a:t>
            </a:r>
            <a:r>
              <a:rPr lang="en-US" sz="3600" dirty="0">
                <a:solidFill>
                  <a:srgbClr val="FF0000"/>
                </a:solidFill>
              </a:rPr>
              <a:t>Mars. </a:t>
            </a:r>
            <a:r>
              <a:rPr lang="en-US" sz="3600" dirty="0"/>
              <a:t>Its name is Olympus Mons and it measures a whooping </a:t>
            </a:r>
            <a:r>
              <a:rPr lang="en-US" b="1" dirty="0" smtClean="0">
                <a:latin typeface="Chalkduster"/>
                <a:cs typeface="Chalkduster"/>
              </a:rPr>
              <a:t>373 miles </a:t>
            </a:r>
            <a:r>
              <a:rPr lang="en-US" b="1" dirty="0">
                <a:latin typeface="Chalkduster"/>
                <a:cs typeface="Chalkduster"/>
              </a:rPr>
              <a:t>wide and </a:t>
            </a:r>
            <a:r>
              <a:rPr lang="en-US" b="1" dirty="0" smtClean="0">
                <a:latin typeface="Chalkduster"/>
                <a:cs typeface="Chalkduster"/>
              </a:rPr>
              <a:t>13 miles high</a:t>
            </a:r>
            <a:r>
              <a:rPr lang="en-US" sz="3600" dirty="0"/>
              <a:t>!</a:t>
            </a:r>
          </a:p>
        </p:txBody>
      </p:sp>
      <p:pic>
        <p:nvPicPr>
          <p:cNvPr id="4" name="Picture 3"/>
          <p:cNvPicPr>
            <a:picLocks noChangeAspect="1"/>
          </p:cNvPicPr>
          <p:nvPr/>
        </p:nvPicPr>
        <p:blipFill>
          <a:blip r:embed="rId2"/>
          <a:stretch>
            <a:fillRect/>
          </a:stretch>
        </p:blipFill>
        <p:spPr>
          <a:xfrm>
            <a:off x="-1270057" y="4410642"/>
            <a:ext cx="10671779" cy="3179009"/>
          </a:xfrm>
          <a:prstGeom prst="rect">
            <a:avLst/>
          </a:prstGeom>
        </p:spPr>
      </p:pic>
    </p:spTree>
    <p:extLst>
      <p:ext uri="{BB962C8B-B14F-4D97-AF65-F5344CB8AC3E}">
        <p14:creationId xmlns:p14="http://schemas.microsoft.com/office/powerpoint/2010/main" val="168574434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xEl>
                                              <p:pRg st="0" end="0"/>
                                            </p:txEl>
                                          </p:spTgt>
                                        </p:tgtEl>
                                        <p:attrNameLst>
                                          <p:attrName>ppt_x</p:attrName>
                                          <p:attrName>ppt_y</p:attrName>
                                        </p:attrNameLst>
                                      </p:cBhvr>
                                    </p:animMotion>
                                    <p:animEffect transition="in" filter="fade">
                                      <p:cBhvr>
                                        <p:cTn id="9" dur="1000"/>
                                        <p:tgtEl>
                                          <p:spTgt spid="3">
                                            <p:txEl>
                                              <p:pRg st="0" end="0"/>
                                            </p:txEl>
                                          </p:spTgt>
                                        </p:tgtEl>
                                      </p:cBhvr>
                                    </p:animEffect>
                                  </p:childTnLst>
                                </p:cTn>
                              </p:par>
                            </p:childTnLst>
                          </p:cTn>
                        </p:par>
                        <p:par>
                          <p:cTn id="10" fill="hold">
                            <p:stCondLst>
                              <p:cond delay="1000"/>
                            </p:stCondLst>
                            <p:childTnLst>
                              <p:par>
                                <p:cTn id="11" presetID="37"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450" decel="100000" fill="hold"/>
                                        <p:tgtEl>
                                          <p:spTgt spid="4"/>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620"/>
          <a:stretch/>
        </p:blipFill>
        <p:spPr>
          <a:xfrm>
            <a:off x="744905" y="194433"/>
            <a:ext cx="7700527" cy="4094394"/>
          </a:xfrm>
          <a:prstGeom prst="rect">
            <a:avLst/>
          </a:prstGeom>
          <a:solidFill>
            <a:srgbClr val="FFFFFF">
              <a:shade val="85000"/>
            </a:srgbClr>
          </a:solidFill>
          <a:ln w="38100" cap="sq" cmpd="sng">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31954" y="4668224"/>
            <a:ext cx="8890401" cy="1508105"/>
          </a:xfrm>
          <a:prstGeom prst="rect">
            <a:avLst/>
          </a:prstGeom>
          <a:noFill/>
        </p:spPr>
        <p:txBody>
          <a:bodyPr wrap="square" rtlCol="0">
            <a:spAutoFit/>
          </a:bodyPr>
          <a:lstStyle/>
          <a:p>
            <a:pPr algn="ctr"/>
            <a:r>
              <a:rPr lang="en-US" sz="4400" dirty="0" smtClean="0"/>
              <a:t>Olympus Mons is </a:t>
            </a:r>
            <a:r>
              <a:rPr lang="en-US" sz="4800" b="1" dirty="0" smtClean="0">
                <a:solidFill>
                  <a:srgbClr val="FFFF00"/>
                </a:solidFill>
                <a:latin typeface="Chalkduster"/>
                <a:cs typeface="Chalkduster"/>
              </a:rPr>
              <a:t>3 times </a:t>
            </a:r>
            <a:r>
              <a:rPr lang="en-US" sz="4400" dirty="0" smtClean="0"/>
              <a:t>the size of Mt. Everest! </a:t>
            </a:r>
            <a:endParaRPr lang="en-US" sz="4400" dirty="0"/>
          </a:p>
        </p:txBody>
      </p:sp>
    </p:spTree>
    <p:extLst>
      <p:ext uri="{BB962C8B-B14F-4D97-AF65-F5344CB8AC3E}">
        <p14:creationId xmlns:p14="http://schemas.microsoft.com/office/powerpoint/2010/main" val="72638586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par>
                          <p:cTn id="8" fill="hold">
                            <p:stCondLst>
                              <p:cond delay="2000"/>
                            </p:stCondLst>
                            <p:childTnLst>
                              <p:par>
                                <p:cTn id="9" presetID="21" presetClass="entr" presetSubtype="1"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1644" y="2618093"/>
            <a:ext cx="8104848" cy="4060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30920" y="0"/>
            <a:ext cx="8741952" cy="2462212"/>
          </a:xfrm>
          <a:prstGeom prst="rect">
            <a:avLst/>
          </a:prstGeom>
          <a:noFill/>
        </p:spPr>
        <p:txBody>
          <a:bodyPr wrap="square" rtlCol="0">
            <a:spAutoFit/>
          </a:bodyPr>
          <a:lstStyle/>
          <a:p>
            <a:pPr algn="ctr"/>
            <a:r>
              <a:rPr lang="en-US" sz="2200" dirty="0">
                <a:latin typeface="Chalkduster"/>
                <a:cs typeface="Chalkduster"/>
              </a:rPr>
              <a:t>The softened rock is squeezed by all the rock above it, and it eventually reaches a magma chamber a few </a:t>
            </a:r>
            <a:r>
              <a:rPr lang="en-US" sz="2200" dirty="0" smtClean="0">
                <a:latin typeface="Chalkduster"/>
                <a:cs typeface="Chalkduster"/>
              </a:rPr>
              <a:t>miles </a:t>
            </a:r>
            <a:r>
              <a:rPr lang="en-US" sz="2200" dirty="0">
                <a:latin typeface="Chalkduster"/>
                <a:cs typeface="Chalkduster"/>
              </a:rPr>
              <a:t>below the volcanic vent. As the magma enters cooler surroundings, it gets a boost from buoyancy. As the magma continues rising, falling pressure </a:t>
            </a:r>
            <a:r>
              <a:rPr lang="en-US" sz="2200" dirty="0" smtClean="0">
                <a:latin typeface="Chalkduster"/>
                <a:cs typeface="Chalkduster"/>
              </a:rPr>
              <a:t>releases </a:t>
            </a:r>
            <a:r>
              <a:rPr lang="en-US" sz="2200" dirty="0">
                <a:latin typeface="Chalkduster"/>
                <a:cs typeface="Chalkduster"/>
              </a:rPr>
              <a:t>high-pressure gas that was trapped inside it, and the volcano explodes.</a:t>
            </a:r>
          </a:p>
        </p:txBody>
      </p:sp>
    </p:spTree>
    <p:extLst>
      <p:ext uri="{BB962C8B-B14F-4D97-AF65-F5344CB8AC3E}">
        <p14:creationId xmlns:p14="http://schemas.microsoft.com/office/powerpoint/2010/main" val="39651334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193</TotalTime>
  <Words>439</Words>
  <Application>Microsoft Macintosh PowerPoint</Application>
  <PresentationFormat>On-screen Show (4:3)</PresentationFormat>
  <Paragraphs>18</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Twilight</vt:lpstr>
      <vt:lpstr>Volcanoes</vt:lpstr>
      <vt:lpstr>PowerPoint Presentation</vt:lpstr>
      <vt:lpstr>Where do you find them?</vt:lpstr>
      <vt:lpstr>PowerPoint Presentation</vt:lpstr>
      <vt:lpstr>Ring of Fire</vt:lpstr>
      <vt:lpstr>PowerPoint Presentation</vt:lpstr>
      <vt:lpstr>PowerPoint Presentation</vt:lpstr>
      <vt:lpstr>PowerPoint Presentation</vt:lpstr>
      <vt:lpstr>PowerPoint Presentation</vt:lpstr>
      <vt:lpstr>PowerPoint Presentation</vt:lpstr>
      <vt:lpstr>Mount St. Helens</vt:lpstr>
      <vt:lpstr>PowerPoint Presentation</vt:lpstr>
      <vt:lpstr>PowerPoint Presentation</vt:lpstr>
      <vt:lpstr>PowerPoint Presentation</vt:lpstr>
      <vt:lpstr>PowerPoint Presentation</vt:lpstr>
      <vt:lpstr>Before</vt:lpstr>
      <vt:lpstr>After</vt:lpstr>
      <vt:lpstr>PowerPoint Presentation</vt:lpstr>
      <vt:lpstr>PowerPoint Presentation</vt:lpstr>
      <vt:lpstr>PowerPoint Presentation</vt:lpstr>
      <vt:lpstr>Click to play</vt:lpstr>
    </vt:vector>
  </TitlesOfParts>
  <Company>Kearney Public Schools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Volcanoes</dc:title>
  <dc:creator>KPS</dc:creator>
  <cp:lastModifiedBy>KPS</cp:lastModifiedBy>
  <cp:revision>26</cp:revision>
  <dcterms:created xsi:type="dcterms:W3CDTF">2014-01-20T21:28:06Z</dcterms:created>
  <dcterms:modified xsi:type="dcterms:W3CDTF">2015-01-14T15:23:20Z</dcterms:modified>
</cp:coreProperties>
</file>